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7" r:id="rId19"/>
    <p:sldId id="278" r:id="rId20"/>
    <p:sldId id="281" r:id="rId21"/>
    <p:sldId id="294" r:id="rId22"/>
    <p:sldId id="27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教师资格注册操作步骤</a:t>
            </a:r>
          </a:p>
        </p:txBody>
      </p:sp>
      <p:sp>
        <p:nvSpPr>
          <p:cNvPr id="3" name="标题 3"/>
          <p:cNvSpPr>
            <a:spLocks noGrp="1"/>
          </p:cNvSpPr>
          <p:nvPr/>
        </p:nvSpPr>
        <p:spPr>
          <a:xfrm>
            <a:off x="7211060" y="2654300"/>
            <a:ext cx="4752340" cy="301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/>
              <a:t>教师登录网址：</a:t>
            </a:r>
            <a:r>
              <a:rPr lang="en-US" altLang="zh-CN" dirty="0"/>
              <a:t>www.jszg.edu.cn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10" y="1645285"/>
            <a:ext cx="6508750" cy="3883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5958"/>
          <a:stretch>
            <a:fillRect/>
          </a:stretch>
        </p:blipFill>
        <p:spPr bwMode="auto">
          <a:xfrm>
            <a:off x="670548" y="502920"/>
            <a:ext cx="10683252" cy="56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云形标注 4"/>
          <p:cNvSpPr/>
          <p:nvPr/>
        </p:nvSpPr>
        <p:spPr>
          <a:xfrm>
            <a:off x="4693920" y="1844040"/>
            <a:ext cx="4693920" cy="1691640"/>
          </a:xfrm>
          <a:prstGeom prst="cloudCallout">
            <a:avLst>
              <a:gd name="adj1" fmla="val -76352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必须选南京市江宁区教育局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0360" y="365125"/>
            <a:ext cx="4336415" cy="3901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560" y="365125"/>
            <a:ext cx="5068570" cy="39008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40360" y="4129405"/>
            <a:ext cx="11013440" cy="2552065"/>
          </a:xfrm>
        </p:spPr>
        <p:txBody>
          <a:bodyPr>
            <a:normAutofit fontScale="90000"/>
          </a:bodyPr>
          <a:lstStyle/>
          <a:p>
            <a:r>
              <a:rPr lang="en-US" altLang="zh-CN" sz="3200" dirty="0"/>
              <a:t>1</a:t>
            </a:r>
            <a:r>
              <a:rPr lang="zh-CN" altLang="en-US" sz="3200" dirty="0"/>
              <a:t>、现任教学段：根据现任教学，选择相应</a:t>
            </a:r>
            <a:br>
              <a:rPr lang="zh-CN" altLang="en-US" sz="3200" dirty="0"/>
            </a:br>
            <a:r>
              <a:rPr lang="en-US" altLang="zh-CN" sz="3200" dirty="0"/>
              <a:t>2</a:t>
            </a:r>
            <a:r>
              <a:rPr lang="zh-CN" altLang="en-US" sz="3200" dirty="0"/>
              <a:t>、所在省：江苏省</a:t>
            </a:r>
            <a:br>
              <a:rPr lang="zh-CN" altLang="en-US" sz="3200" dirty="0"/>
            </a:br>
            <a:r>
              <a:rPr lang="en-US" altLang="zh-CN" sz="3200" dirty="0"/>
              <a:t>3</a:t>
            </a:r>
            <a:r>
              <a:rPr lang="zh-CN" altLang="en-US" sz="3200" dirty="0"/>
              <a:t>、所在市：南京市</a:t>
            </a:r>
            <a:br>
              <a:rPr lang="zh-CN" altLang="en-US" sz="3200" dirty="0"/>
            </a:br>
            <a:r>
              <a:rPr lang="en-US" altLang="zh-CN" sz="3200" dirty="0"/>
              <a:t>4</a:t>
            </a:r>
            <a:r>
              <a:rPr lang="zh-CN" altLang="en-US" sz="3200" dirty="0"/>
              <a:t>、注册机构：南京</a:t>
            </a:r>
            <a:r>
              <a:rPr lang="zh-CN" altLang="en-US" sz="3200" dirty="0" smtClean="0"/>
              <a:t>市江宁区</a:t>
            </a:r>
            <a:r>
              <a:rPr lang="zh-CN" altLang="en-US" sz="3200" dirty="0"/>
              <a:t>教育局</a:t>
            </a:r>
            <a:br>
              <a:rPr lang="zh-CN" altLang="en-US" sz="3200" dirty="0"/>
            </a:br>
            <a:r>
              <a:rPr lang="en-US" altLang="zh-CN" sz="3200" dirty="0"/>
              <a:t>5</a:t>
            </a:r>
            <a:r>
              <a:rPr lang="zh-CN" altLang="en-US" sz="3200" dirty="0"/>
              <a:t>、现任教学科：根据现任学科，选择相应。  点击</a:t>
            </a:r>
            <a:r>
              <a:rPr lang="en-US" altLang="zh-CN" sz="3200" dirty="0"/>
              <a:t>“</a:t>
            </a:r>
            <a:r>
              <a:rPr lang="zh-CN" altLang="en-US" sz="3200" dirty="0"/>
              <a:t>确定</a:t>
            </a:r>
            <a:r>
              <a:rPr lang="en-US" altLang="zh-CN" sz="3200" dirty="0"/>
              <a:t>”</a:t>
            </a:r>
            <a:r>
              <a:rPr lang="zh-CN" altLang="en-US" sz="3200" dirty="0"/>
              <a:t>，</a:t>
            </a:r>
            <a:br>
              <a:rPr lang="zh-CN" altLang="en-US" sz="3200" dirty="0"/>
            </a:br>
            <a:r>
              <a:rPr lang="zh-CN" altLang="en-US" sz="3200" dirty="0"/>
              <a:t>最后点击  </a:t>
            </a:r>
            <a:r>
              <a:rPr lang="en-US" altLang="zh-CN" sz="3200" dirty="0"/>
              <a:t>“</a:t>
            </a:r>
            <a:r>
              <a:rPr lang="zh-CN" altLang="en-US" sz="3200" dirty="0"/>
              <a:t>下一步</a:t>
            </a:r>
            <a:r>
              <a:rPr lang="en-US" altLang="zh-CN" sz="3200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54760" y="415290"/>
            <a:ext cx="10074275" cy="80962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选择教师人事关系所在的学校，点击</a:t>
            </a:r>
            <a:r>
              <a:rPr lang="en-US" altLang="zh-CN"/>
              <a:t>“</a:t>
            </a:r>
            <a:r>
              <a:rPr lang="zh-CN" altLang="en-US"/>
              <a:t>下一步</a:t>
            </a:r>
            <a:r>
              <a:rPr lang="en-US" altLang="zh-CN"/>
              <a:t>”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010" y="1398905"/>
            <a:ext cx="8505190" cy="4578350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3648173" y="1121790"/>
            <a:ext cx="4562573" cy="1216057"/>
          </a:xfrm>
          <a:prstGeom prst="cloudCallout">
            <a:avLst>
              <a:gd name="adj1" fmla="val -11292"/>
              <a:gd name="adj2" fmla="val 57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可利用搜索功能快速找到学校，例：输入</a:t>
            </a:r>
            <a:r>
              <a:rPr lang="en-US" altLang="zh-CN" dirty="0" smtClean="0">
                <a:solidFill>
                  <a:srgbClr val="FF0000"/>
                </a:solidFill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铜井</a:t>
            </a:r>
            <a:r>
              <a:rPr lang="en-US" altLang="zh-CN" dirty="0" smtClean="0">
                <a:solidFill>
                  <a:srgbClr val="FF0000"/>
                </a:solidFill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点搜索，可快速查找相关单位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点击：已阅读并下一步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900" y="2353310"/>
            <a:ext cx="1144524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4384675"/>
            <a:ext cx="10515600" cy="2225675"/>
          </a:xfrm>
        </p:spPr>
        <p:txBody>
          <a:bodyPr>
            <a:norm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、教师先写下自己的设定的密码，然后对照输入密码。</a:t>
            </a:r>
            <a:br>
              <a:rPr lang="zh-CN" altLang="en-US"/>
            </a:br>
            <a:r>
              <a:rPr lang="en-US" altLang="zh-CN"/>
              <a:t>2</a:t>
            </a:r>
            <a:r>
              <a:rPr lang="zh-CN" altLang="en-US"/>
              <a:t>、邮箱一定要填写，用于找回密码。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295" y="753745"/>
            <a:ext cx="11299825" cy="267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193405" y="454025"/>
            <a:ext cx="3843020" cy="6089650"/>
          </a:xfrm>
        </p:spPr>
        <p:txBody>
          <a:bodyPr>
            <a:noAutofit/>
          </a:bodyPr>
          <a:lstStyle/>
          <a:p>
            <a:r>
              <a:rPr lang="en-US" altLang="zh-CN" sz="2800"/>
              <a:t>1</a:t>
            </a:r>
            <a:r>
              <a:rPr lang="zh-CN" altLang="en-US" sz="2800"/>
              <a:t>、对照自己的学历、学位证书普通话证等填写相应信息。</a:t>
            </a:r>
            <a:br>
              <a:rPr lang="zh-CN" altLang="en-US" sz="2800"/>
            </a:br>
            <a:r>
              <a:rPr lang="en-US" altLang="zh-CN" sz="2800"/>
              <a:t>2</a:t>
            </a:r>
            <a:r>
              <a:rPr lang="zh-CN" altLang="en-US" sz="2800"/>
              <a:t>、根据学校性质、本人实际情况填写相应信息</a:t>
            </a:r>
            <a:br>
              <a:rPr lang="zh-CN" altLang="en-US" sz="2800"/>
            </a:br>
            <a:r>
              <a:rPr lang="en-US" altLang="zh-CN" sz="2800"/>
              <a:t>3</a:t>
            </a:r>
            <a:r>
              <a:rPr lang="zh-CN" altLang="en-US" sz="2800"/>
              <a:t>、教师职务职称：根据自己的职称选择。高级教师为高级职称，一级教师为中级职称，二级教师为初级职称。</a:t>
            </a:r>
            <a:br>
              <a:rPr lang="zh-CN" altLang="en-US" sz="2800"/>
            </a:br>
            <a:r>
              <a:rPr lang="en-US" altLang="zh-CN" sz="2800"/>
              <a:t>4</a:t>
            </a:r>
            <a:r>
              <a:rPr lang="zh-CN" altLang="en-US" sz="2800"/>
              <a:t>、户籍所在地：</a:t>
            </a:r>
            <a:r>
              <a:rPr lang="en-US" altLang="zh-CN" sz="2800"/>
              <a:t>XXX</a:t>
            </a:r>
            <a:r>
              <a:rPr lang="zh-CN" altLang="en-US" sz="2800"/>
              <a:t>市</a:t>
            </a:r>
            <a:r>
              <a:rPr lang="en-US" altLang="zh-CN" sz="2800"/>
              <a:t>XXX</a:t>
            </a:r>
            <a:r>
              <a:rPr lang="zh-CN" altLang="en-US" sz="2800"/>
              <a:t>区。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130" y="-25400"/>
            <a:ext cx="5065395" cy="6569075"/>
          </a:xfrm>
          <a:prstGeom prst="rect">
            <a:avLst/>
          </a:prstGeom>
        </p:spPr>
      </p:pic>
      <p:pic>
        <p:nvPicPr>
          <p:cNvPr id="9" name="内容占位符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455" y="-25400"/>
            <a:ext cx="2446020" cy="656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692390" y="365125"/>
            <a:ext cx="3661410" cy="5478145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1</a:t>
            </a:r>
            <a:r>
              <a:rPr lang="zh-CN" altLang="en-US"/>
              <a:t>、先将自己的</a:t>
            </a:r>
            <a:r>
              <a:rPr lang="en-US" altLang="zh-CN"/>
              <a:t>“</a:t>
            </a:r>
            <a:r>
              <a:rPr lang="zh-CN" altLang="en-US"/>
              <a:t>证件照片</a:t>
            </a:r>
            <a:r>
              <a:rPr lang="en-US" altLang="zh-CN"/>
              <a:t>”</a:t>
            </a:r>
            <a:r>
              <a:rPr lang="zh-CN" altLang="en-US"/>
              <a:t>电子格文件存放在电脑</a:t>
            </a:r>
            <a:br>
              <a:rPr lang="zh-CN" altLang="en-US"/>
            </a:br>
            <a:r>
              <a:rPr lang="en-US" altLang="zh-CN"/>
              <a:t>2</a:t>
            </a:r>
            <a:r>
              <a:rPr lang="zh-CN" altLang="en-US"/>
              <a:t>、点击选择找到自己的照片。</a:t>
            </a:r>
            <a:br>
              <a:rPr lang="zh-CN" altLang="en-US"/>
            </a:br>
            <a:r>
              <a:rPr lang="en-US" altLang="zh-CN"/>
              <a:t>3</a:t>
            </a:r>
            <a:r>
              <a:rPr lang="zh-CN" altLang="en-US"/>
              <a:t>、信息确认无误后，点击提交。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50" y="253365"/>
            <a:ext cx="7343775" cy="427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7171"/>
          <p:cNvSpPr>
            <a:spLocks noGrp="1"/>
          </p:cNvSpPr>
          <p:nvPr>
            <p:ph type="title"/>
          </p:nvPr>
        </p:nvSpPr>
        <p:spPr>
          <a:xfrm>
            <a:off x="165735" y="91440"/>
            <a:ext cx="3055620" cy="1010920"/>
          </a:xfrm>
        </p:spPr>
        <p:txBody>
          <a:bodyPr anchor="ctr"/>
          <a:lstStyle/>
          <a:p>
            <a:r>
              <a:rPr lang="zh-CN" altLang="en-US" sz="2000">
                <a:solidFill>
                  <a:srgbClr val="2FBFFF"/>
                </a:solidFill>
                <a:latin typeface="华文行楷" pitchFamily="2" charset="-122"/>
                <a:ea typeface="华文行楷" pitchFamily="2" charset="-122"/>
              </a:rPr>
              <a:t>南京市教师资格定期注册</a:t>
            </a:r>
            <a:endParaRPr lang="en-US" altLang="zh-CN" sz="2000"/>
          </a:p>
        </p:txBody>
      </p:sp>
      <p:pic>
        <p:nvPicPr>
          <p:cNvPr id="37891" name="Picture 4" descr="MA]}19KASHAXHBMA)@]%N)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110" y="1102360"/>
            <a:ext cx="9836785" cy="554418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7170" name="文本占位符 7170"/>
          <p:cNvSpPr>
            <a:spLocks noGrp="1"/>
          </p:cNvSpPr>
          <p:nvPr>
            <p:ph idx="1"/>
          </p:nvPr>
        </p:nvSpPr>
        <p:spPr>
          <a:xfrm>
            <a:off x="5761355" y="92075"/>
            <a:ext cx="4458970" cy="1647825"/>
          </a:xfrm>
        </p:spPr>
        <p:txBody>
          <a:bodyPr anchor="t">
            <a:normAutofit/>
          </a:bodyPr>
          <a:lstStyle/>
          <a:p>
            <a:pPr lvl="0" indent="-342900">
              <a:buClr>
                <a:schemeClr val="accent2"/>
              </a:buClr>
            </a:pPr>
            <a:r>
              <a:rPr lang="zh-CN" altLang="en-US" sz="4000">
                <a:latin typeface="华文行楷" pitchFamily="2" charset="-122"/>
                <a:ea typeface="华文行楷" pitchFamily="2" charset="-122"/>
              </a:rPr>
              <a:t>网上注册</a:t>
            </a:r>
          </a:p>
          <a:p>
            <a:pPr lvl="0" indent="-342900">
              <a:buNone/>
            </a:pPr>
            <a:r>
              <a:rPr lang="zh-CN" altLang="en-US" sz="1600">
                <a:solidFill>
                  <a:schemeClr val="tx1"/>
                </a:solidFill>
                <a:ea typeface="宋体" panose="02010600030101010101" pitchFamily="2" charset="-122"/>
              </a:rPr>
              <a:t>上传个人照片（宽</a:t>
            </a:r>
            <a:r>
              <a:rPr lang="en-US" altLang="zh-CN" sz="1600">
                <a:solidFill>
                  <a:schemeClr val="tx1"/>
                </a:solidFill>
                <a:ea typeface="宋体" panose="02010600030101010101" pitchFamily="2" charset="-122"/>
              </a:rPr>
              <a:t>114</a:t>
            </a:r>
            <a:r>
              <a:rPr lang="zh-CN" altLang="en-US" sz="1600">
                <a:solidFill>
                  <a:schemeClr val="tx1"/>
                </a:solidFill>
                <a:ea typeface="宋体" panose="02010600030101010101" pitchFamily="2" charset="-122"/>
              </a:rPr>
              <a:t>像素</a:t>
            </a:r>
            <a:r>
              <a:rPr lang="en-US" altLang="zh-CN" sz="16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tx1"/>
                </a:solidFill>
                <a:ea typeface="宋体" panose="02010600030101010101" pitchFamily="2" charset="-122"/>
              </a:rPr>
              <a:t>高</a:t>
            </a:r>
            <a:r>
              <a:rPr lang="en-US" altLang="zh-CN" sz="1600">
                <a:solidFill>
                  <a:schemeClr val="tx1"/>
                </a:solidFill>
                <a:ea typeface="宋体" panose="02010600030101010101" pitchFamily="2" charset="-122"/>
              </a:rPr>
              <a:t>156</a:t>
            </a:r>
            <a:r>
              <a:rPr lang="zh-CN" altLang="en-US" sz="1600">
                <a:solidFill>
                  <a:schemeClr val="tx1"/>
                </a:solidFill>
                <a:ea typeface="宋体" panose="02010600030101010101" pitchFamily="2" charset="-122"/>
              </a:rPr>
              <a:t>像素）</a:t>
            </a:r>
          </a:p>
          <a:p>
            <a:pPr lvl="0" indent="-342900">
              <a:buClr>
                <a:srgbClr val="963D00"/>
              </a:buClr>
              <a:buNone/>
            </a:pPr>
            <a:endParaRPr lang="en-US" altLang="zh-CN" sz="2200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占位符 7170"/>
          <p:cNvSpPr>
            <a:spLocks noGrp="1"/>
          </p:cNvSpPr>
          <p:nvPr>
            <p:ph idx="1"/>
          </p:nvPr>
        </p:nvSpPr>
        <p:spPr>
          <a:xfrm>
            <a:off x="2765425" y="984250"/>
            <a:ext cx="7178675" cy="850900"/>
          </a:xfrm>
        </p:spPr>
        <p:txBody>
          <a:bodyPr anchor="t"/>
          <a:lstStyle/>
          <a:p>
            <a:pPr lvl="0" indent="-342900">
              <a:buClr>
                <a:schemeClr val="accent2"/>
              </a:buClr>
            </a:pPr>
            <a:r>
              <a:rPr lang="zh-CN" altLang="en-US" sz="4000">
                <a:latin typeface="华文行楷" pitchFamily="2" charset="-122"/>
                <a:ea typeface="华文行楷" pitchFamily="2" charset="-122"/>
              </a:rPr>
              <a:t>网上注册</a:t>
            </a:r>
          </a:p>
          <a:p>
            <a:pPr lvl="0" indent="-342900">
              <a:buNone/>
            </a:pPr>
            <a:endParaRPr lang="en-US" altLang="zh-CN" sz="3000"/>
          </a:p>
          <a:p>
            <a:pPr lvl="0" indent="-342900">
              <a:buClr>
                <a:srgbClr val="963D00"/>
              </a:buClr>
              <a:buNone/>
            </a:pPr>
            <a:endParaRPr lang="en-US" altLang="zh-CN" sz="2200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2200"/>
          </a:p>
        </p:txBody>
      </p:sp>
      <p:sp>
        <p:nvSpPr>
          <p:cNvPr id="38914" name="标题 7171"/>
          <p:cNvSpPr>
            <a:spLocks noGrp="1"/>
          </p:cNvSpPr>
          <p:nvPr>
            <p:ph type="title"/>
          </p:nvPr>
        </p:nvSpPr>
        <p:spPr>
          <a:xfrm>
            <a:off x="2651125" y="141288"/>
            <a:ext cx="7958138" cy="1011237"/>
          </a:xfrm>
        </p:spPr>
        <p:txBody>
          <a:bodyPr anchor="ctr"/>
          <a:lstStyle/>
          <a:p>
            <a:r>
              <a:rPr lang="zh-CN" altLang="en-US" sz="2000">
                <a:solidFill>
                  <a:srgbClr val="2FBFFF"/>
                </a:solidFill>
                <a:latin typeface="华文行楷" pitchFamily="2" charset="-122"/>
                <a:ea typeface="华文行楷" pitchFamily="2" charset="-122"/>
              </a:rPr>
              <a:t>南京市教师资格定期注册</a:t>
            </a:r>
            <a:endParaRPr lang="en-US" altLang="zh-CN" sz="2000"/>
          </a:p>
        </p:txBody>
      </p:sp>
      <p:sp>
        <p:nvSpPr>
          <p:cNvPr id="38915" name="文本占位符 69634"/>
          <p:cNvSpPr>
            <a:spLocks noGrp="1"/>
          </p:cNvSpPr>
          <p:nvPr/>
        </p:nvSpPr>
        <p:spPr>
          <a:xfrm>
            <a:off x="2389188" y="1835150"/>
            <a:ext cx="7932737" cy="755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lvl="0" indent="-342900">
              <a:spcBef>
                <a:spcPct val="20000"/>
              </a:spcBef>
              <a:buClr>
                <a:srgbClr val="963D00"/>
              </a:buClr>
              <a:buSzPct val="90000"/>
              <a:buChar char="•"/>
            </a:pPr>
            <a:r>
              <a:rPr lang="zh-CN" altLang="zh-CN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第八步：提交完成</a:t>
            </a:r>
          </a:p>
          <a:p>
            <a:pPr marL="342900" lvl="0" indent="-342900">
              <a:spcBef>
                <a:spcPct val="20000"/>
              </a:spcBef>
              <a:buClr>
                <a:srgbClr val="963D00"/>
              </a:buClr>
              <a:buSzPct val="90000"/>
              <a:buChar char="•"/>
            </a:pPr>
            <a:r>
              <a:rPr lang="zh-CN" altLang="zh-CN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说明：在第七步信息填完后，按“提交”后，出现以下界面即完成</a:t>
            </a:r>
          </a:p>
          <a:p>
            <a:pPr marL="342900" lvl="0" indent="-342900">
              <a:spcBef>
                <a:spcPct val="20000"/>
              </a:spcBef>
              <a:buClr>
                <a:srgbClr val="963D00"/>
              </a:buClr>
              <a:buSzPct val="90000"/>
              <a:buChar char="•"/>
            </a:pPr>
            <a:endParaRPr lang="en-US" altLang="zh-CN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8916" name="Picture 4" descr="03申报流程—第８步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1950" y="2679700"/>
            <a:ext cx="5759450" cy="3748088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圆角矩形 2"/>
          <p:cNvSpPr/>
          <p:nvPr/>
        </p:nvSpPr>
        <p:spPr>
          <a:xfrm>
            <a:off x="2806700" y="4630738"/>
            <a:ext cx="4219575" cy="16875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圆角矩形标注 3"/>
          <p:cNvSpPr/>
          <p:nvPr/>
        </p:nvSpPr>
        <p:spPr>
          <a:xfrm>
            <a:off x="8661400" y="3627755"/>
            <a:ext cx="2708275" cy="2691130"/>
          </a:xfrm>
          <a:prstGeom prst="wedgeRoundRectCallout">
            <a:avLst>
              <a:gd name="adj1" fmla="val -99869"/>
              <a:gd name="adj2" fmla="val 324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800" strike="noStrike" noProof="1"/>
          </a:p>
        </p:txBody>
      </p:sp>
      <p:sp>
        <p:nvSpPr>
          <p:cNvPr id="38919" name="文本框 4"/>
          <p:cNvSpPr txBox="1"/>
          <p:nvPr/>
        </p:nvSpPr>
        <p:spPr>
          <a:xfrm>
            <a:off x="8661400" y="3627755"/>
            <a:ext cx="270764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特别重要提醒：</a:t>
            </a:r>
          </a:p>
          <a:p>
            <a:pPr lvl="0" indent="0"/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建议：注册老师将内容复制保存备用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04系统登录后窗口１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2088" y="2290763"/>
            <a:ext cx="6884987" cy="319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占位符 7170"/>
          <p:cNvSpPr>
            <a:spLocks noGrp="1"/>
          </p:cNvSpPr>
          <p:nvPr>
            <p:ph idx="1"/>
          </p:nvPr>
        </p:nvSpPr>
        <p:spPr>
          <a:xfrm>
            <a:off x="2983230" y="1152525"/>
            <a:ext cx="7178675" cy="850900"/>
          </a:xfrm>
        </p:spPr>
        <p:txBody>
          <a:bodyPr anchor="t">
            <a:normAutofit fontScale="92500" lnSpcReduction="20000"/>
          </a:bodyPr>
          <a:lstStyle/>
          <a:p>
            <a:pPr lvl="0" indent="-342900">
              <a:buClr>
                <a:schemeClr val="accent2"/>
              </a:buClr>
            </a:pPr>
            <a:r>
              <a:rPr lang="zh-CN" altLang="en-US" sz="4000">
                <a:latin typeface="华文行楷" pitchFamily="2" charset="-122"/>
                <a:ea typeface="华文行楷" pitchFamily="2" charset="-122"/>
              </a:rPr>
              <a:t>网上注册</a:t>
            </a:r>
          </a:p>
          <a:p>
            <a:pPr lvl="0" indent="-342900">
              <a:buNone/>
            </a:pPr>
            <a:r>
              <a:rPr lang="zh-CN" altLang="zh-CN" sz="1600" dirty="0">
                <a:solidFill>
                  <a:schemeClr val="tx2"/>
                </a:solidFill>
                <a:ea typeface="宋体" panose="02010600030101010101" pitchFamily="2" charset="-122"/>
              </a:rPr>
              <a:t>登录查看信息、下载打印</a:t>
            </a:r>
            <a:r>
              <a:rPr lang="zh-CN" altLang="en-US" sz="1600" dirty="0">
                <a:solidFill>
                  <a:schemeClr val="tx2"/>
                </a:solidFill>
                <a:ea typeface="宋体" panose="02010600030101010101" pitchFamily="2" charset="-122"/>
              </a:rPr>
              <a:t>申</a:t>
            </a:r>
            <a:r>
              <a:rPr lang="zh-CN" altLang="zh-CN" sz="1600" dirty="0">
                <a:solidFill>
                  <a:schemeClr val="tx2"/>
                </a:solidFill>
                <a:ea typeface="宋体" panose="02010600030101010101" pitchFamily="2" charset="-122"/>
              </a:rPr>
              <a:t>报表</a:t>
            </a:r>
            <a:endParaRPr lang="en-US" altLang="zh-CN" sz="160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0" indent="-342900">
              <a:buNone/>
            </a:pPr>
            <a:endParaRPr lang="en-US" altLang="zh-CN" sz="3000"/>
          </a:p>
          <a:p>
            <a:pPr lvl="0" indent="-342900">
              <a:buClr>
                <a:srgbClr val="963D00"/>
              </a:buClr>
              <a:buNone/>
            </a:pPr>
            <a:endParaRPr lang="en-US" altLang="zh-CN" sz="2200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2200"/>
          </a:p>
        </p:txBody>
      </p:sp>
      <p:sp>
        <p:nvSpPr>
          <p:cNvPr id="40963" name="标题 7171"/>
          <p:cNvSpPr>
            <a:spLocks noGrp="1"/>
          </p:cNvSpPr>
          <p:nvPr>
            <p:ph type="title"/>
          </p:nvPr>
        </p:nvSpPr>
        <p:spPr>
          <a:xfrm>
            <a:off x="2651125" y="141605"/>
            <a:ext cx="3205480" cy="1010920"/>
          </a:xfrm>
        </p:spPr>
        <p:txBody>
          <a:bodyPr anchor="ctr"/>
          <a:lstStyle/>
          <a:p>
            <a:r>
              <a:rPr lang="zh-CN" altLang="en-US" sz="2000">
                <a:solidFill>
                  <a:srgbClr val="2FBFFF"/>
                </a:solidFill>
                <a:latin typeface="华文行楷" pitchFamily="2" charset="-122"/>
                <a:ea typeface="华文行楷" pitchFamily="2" charset="-122"/>
              </a:rPr>
              <a:t>南京市教师资格定期注册</a:t>
            </a:r>
            <a:endParaRPr lang="en-US" altLang="zh-CN" sz="2000"/>
          </a:p>
        </p:txBody>
      </p:sp>
      <p:sp>
        <p:nvSpPr>
          <p:cNvPr id="40964" name="AutoShape 6"/>
          <p:cNvSpPr/>
          <p:nvPr/>
        </p:nvSpPr>
        <p:spPr>
          <a:xfrm>
            <a:off x="4641850" y="3078163"/>
            <a:ext cx="2062163" cy="400050"/>
          </a:xfrm>
          <a:prstGeom prst="wedgeRectCallout">
            <a:avLst>
              <a:gd name="adj1" fmla="val 100523"/>
              <a:gd name="adj2" fmla="val 1559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just"/>
            <a:r>
              <a:rPr lang="zh-CN" altLang="en-US" sz="13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查看信息，并可修改信息</a:t>
            </a:r>
            <a:endParaRPr lang="zh-CN" altLang="en-US" sz="1300" dirty="0">
              <a:solidFill>
                <a:srgbClr val="CC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0965" name="AutoShape 7"/>
          <p:cNvSpPr/>
          <p:nvPr/>
        </p:nvSpPr>
        <p:spPr>
          <a:xfrm>
            <a:off x="2868613" y="5249863"/>
            <a:ext cx="2190750" cy="536575"/>
          </a:xfrm>
          <a:prstGeom prst="wedgeRectCallout">
            <a:avLst>
              <a:gd name="adj1" fmla="val -1963"/>
              <a:gd name="adj2" fmla="val -102949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just"/>
            <a:r>
              <a:rPr lang="zh-CN" altLang="en-US" sz="1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提交确认后，请关注当前状态和红字提醒。</a:t>
            </a:r>
            <a:endParaRPr lang="zh-CN" altLang="en-US" sz="1400" dirty="0">
              <a:solidFill>
                <a:srgbClr val="CC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0966" name="AutoShape 8"/>
          <p:cNvSpPr/>
          <p:nvPr/>
        </p:nvSpPr>
        <p:spPr>
          <a:xfrm>
            <a:off x="7319963" y="4371975"/>
            <a:ext cx="2192337" cy="307975"/>
          </a:xfrm>
          <a:prstGeom prst="wedgeRectCallout">
            <a:avLst>
              <a:gd name="adj1" fmla="val 6861"/>
              <a:gd name="adj2" fmla="val -234403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just"/>
            <a:r>
              <a:rPr lang="zh-CN" altLang="en-US" sz="12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下载并打印个人注册申请表</a:t>
            </a:r>
            <a:endParaRPr lang="zh-CN" altLang="en-US" sz="1200" dirty="0">
              <a:solidFill>
                <a:srgbClr val="CC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0967" name="文本框 1"/>
          <p:cNvSpPr txBox="1"/>
          <p:nvPr/>
        </p:nvSpPr>
        <p:spPr>
          <a:xfrm>
            <a:off x="2982913" y="6021388"/>
            <a:ext cx="6792912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教师个人注册申报完成，打印申报表（一式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份）本人签字，交单位注册工作具体负责人。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78345" y="1252855"/>
            <a:ext cx="4291965" cy="4352290"/>
          </a:xfrm>
        </p:spPr>
        <p:txBody>
          <a:bodyPr/>
          <a:lstStyle/>
          <a:p>
            <a:r>
              <a:rPr lang="zh-CN" altLang="zh-CN"/>
              <a:t>点击主页右则：</a:t>
            </a:r>
            <a:r>
              <a:rPr lang="en-US" altLang="zh-CN"/>
              <a:t>“</a:t>
            </a:r>
            <a:r>
              <a:rPr lang="zh-CN" altLang="en-US"/>
              <a:t>教师资格定期注册申请人网报入口</a:t>
            </a:r>
            <a:r>
              <a:rPr lang="en-US" altLang="zh-CN"/>
              <a:t>”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80" y="532130"/>
            <a:ext cx="5344160" cy="5509895"/>
          </a:xfrm>
          <a:prstGeom prst="rect">
            <a:avLst/>
          </a:prstGeom>
        </p:spPr>
      </p:pic>
      <p:sp>
        <p:nvSpPr>
          <p:cNvPr id="10" name="左箭头 9"/>
          <p:cNvSpPr/>
          <p:nvPr/>
        </p:nvSpPr>
        <p:spPr>
          <a:xfrm>
            <a:off x="5770245" y="3428365"/>
            <a:ext cx="1317625" cy="5835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04系统登录后窗口１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2088" y="2290763"/>
            <a:ext cx="6884987" cy="319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占位符 7170"/>
          <p:cNvSpPr>
            <a:spLocks noGrp="1"/>
          </p:cNvSpPr>
          <p:nvPr>
            <p:ph idx="1"/>
          </p:nvPr>
        </p:nvSpPr>
        <p:spPr>
          <a:xfrm>
            <a:off x="2983230" y="1152525"/>
            <a:ext cx="7178675" cy="850900"/>
          </a:xfrm>
        </p:spPr>
        <p:txBody>
          <a:bodyPr anchor="t">
            <a:normAutofit fontScale="92500" lnSpcReduction="20000"/>
          </a:bodyPr>
          <a:lstStyle/>
          <a:p>
            <a:pPr lvl="0" indent="-342900">
              <a:buClr>
                <a:schemeClr val="accent2"/>
              </a:buClr>
            </a:pPr>
            <a:r>
              <a:rPr lang="zh-CN" altLang="en-US" sz="4000">
                <a:latin typeface="华文行楷" pitchFamily="2" charset="-122"/>
                <a:ea typeface="华文行楷" pitchFamily="2" charset="-122"/>
              </a:rPr>
              <a:t>网上注册</a:t>
            </a:r>
          </a:p>
          <a:p>
            <a:pPr lvl="0" indent="-342900">
              <a:buNone/>
            </a:pPr>
            <a:r>
              <a:rPr lang="zh-CN" altLang="zh-CN" sz="1600" dirty="0">
                <a:solidFill>
                  <a:schemeClr val="tx2"/>
                </a:solidFill>
                <a:ea typeface="宋体" panose="02010600030101010101" pitchFamily="2" charset="-122"/>
              </a:rPr>
              <a:t>登录查看信息、下载打印</a:t>
            </a:r>
            <a:r>
              <a:rPr lang="zh-CN" altLang="en-US" sz="1600" dirty="0">
                <a:solidFill>
                  <a:schemeClr val="tx2"/>
                </a:solidFill>
                <a:ea typeface="宋体" panose="02010600030101010101" pitchFamily="2" charset="-122"/>
              </a:rPr>
              <a:t>申</a:t>
            </a:r>
            <a:r>
              <a:rPr lang="zh-CN" altLang="zh-CN" sz="1600" dirty="0">
                <a:solidFill>
                  <a:schemeClr val="tx2"/>
                </a:solidFill>
                <a:ea typeface="宋体" panose="02010600030101010101" pitchFamily="2" charset="-122"/>
              </a:rPr>
              <a:t>报表</a:t>
            </a:r>
            <a:endParaRPr lang="en-US" altLang="zh-CN" sz="160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0" indent="-342900">
              <a:buNone/>
            </a:pPr>
            <a:endParaRPr lang="en-US" altLang="zh-CN" sz="3000"/>
          </a:p>
          <a:p>
            <a:pPr lvl="0" indent="-342900">
              <a:buClr>
                <a:srgbClr val="963D00"/>
              </a:buClr>
              <a:buNone/>
            </a:pPr>
            <a:endParaRPr lang="en-US" altLang="zh-CN" sz="2200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2200"/>
          </a:p>
        </p:txBody>
      </p:sp>
      <p:sp>
        <p:nvSpPr>
          <p:cNvPr id="40963" name="标题 7171"/>
          <p:cNvSpPr>
            <a:spLocks noGrp="1"/>
          </p:cNvSpPr>
          <p:nvPr>
            <p:ph type="title"/>
          </p:nvPr>
        </p:nvSpPr>
        <p:spPr>
          <a:xfrm>
            <a:off x="2651125" y="141605"/>
            <a:ext cx="3205480" cy="1010920"/>
          </a:xfrm>
        </p:spPr>
        <p:txBody>
          <a:bodyPr anchor="ctr"/>
          <a:lstStyle/>
          <a:p>
            <a:r>
              <a:rPr lang="zh-CN" altLang="en-US" sz="2000">
                <a:solidFill>
                  <a:srgbClr val="2FBFFF"/>
                </a:solidFill>
                <a:latin typeface="华文行楷" pitchFamily="2" charset="-122"/>
                <a:ea typeface="华文行楷" pitchFamily="2" charset="-122"/>
              </a:rPr>
              <a:t>南京市教师资格定期注册</a:t>
            </a:r>
            <a:endParaRPr lang="en-US" altLang="zh-CN" sz="2000"/>
          </a:p>
        </p:txBody>
      </p:sp>
      <p:sp>
        <p:nvSpPr>
          <p:cNvPr id="40967" name="文本框 1"/>
          <p:cNvSpPr txBox="1"/>
          <p:nvPr/>
        </p:nvSpPr>
        <p:spPr>
          <a:xfrm>
            <a:off x="2982913" y="6021388"/>
            <a:ext cx="6792912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教师个人注册申报完成，打印申报表（一式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份）本人签字，交单位注册工作具体负责人。</a:t>
            </a:r>
          </a:p>
        </p:txBody>
      </p:sp>
      <p:sp>
        <p:nvSpPr>
          <p:cNvPr id="9" name="云形标注 8"/>
          <p:cNvSpPr/>
          <p:nvPr/>
        </p:nvSpPr>
        <p:spPr>
          <a:xfrm flipH="1">
            <a:off x="9445658" y="245097"/>
            <a:ext cx="2554664" cy="1753386"/>
          </a:xfrm>
          <a:prstGeom prst="cloudCallout">
            <a:avLst>
              <a:gd name="adj1" fmla="val 44470"/>
              <a:gd name="adj2" fmla="val 870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全部操作完成后，点退出，以免给别人误操作，即安全退出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/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/>
            </a:r>
            <a:br>
              <a:rPr lang="zh-CN" altLang="en-US">
                <a:sym typeface="+mn-ea"/>
              </a:rPr>
            </a:br>
            <a:r>
              <a:rPr lang="zh-CN" altLang="en-US" sz="3600">
                <a:solidFill>
                  <a:schemeClr val="tx1"/>
                </a:solidFill>
                <a:uFillTx/>
                <a:sym typeface="+mn-ea"/>
              </a:rPr>
              <a:t>师德表现\年度考核\健康状况三项在«2016年南京市教师资格首次注册申报人员花名册»相应栏目按要求集体填写，学校在表头盖章确认即可，无需个人提供。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uFillTx/>
              </a:rPr>
              <a:t>教师准备的材料是</a:t>
            </a: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uFillTx/>
              </a:rPr>
              <a:t>1.«教师资格证书»原件;</a:t>
            </a: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uFillTx/>
              </a:rPr>
              <a:t>2.聘书或聘用合同原件（复印件需加盖所在学校公章）;  </a:t>
            </a: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uFillTx/>
              </a:rPr>
              <a:t>3.«教师资格定期注册申请表»一式2份。</a:t>
            </a: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uFillTx/>
              </a:rPr>
              <a:t>4.</a:t>
            </a:r>
            <a:r>
              <a:rPr lang="zh-CN" altLang="en-US" sz="3600">
                <a:solidFill>
                  <a:schemeClr val="tx1"/>
                </a:solidFill>
                <a:uFillTx/>
              </a:rPr>
              <a:t>普通话证书复印件，需加盖学校公章。</a:t>
            </a:r>
          </a:p>
          <a:p>
            <a:pPr marL="0" indent="0">
              <a:buNone/>
            </a:pPr>
            <a:endParaRPr lang="zh-CN" altLang="en-US" sz="36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2467"/>
          <a:stretch>
            <a:fillRect/>
          </a:stretch>
        </p:blipFill>
        <p:spPr bwMode="auto">
          <a:xfrm>
            <a:off x="347663" y="1600200"/>
            <a:ext cx="6010275" cy="48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确认点操作</a:t>
            </a:r>
            <a:endParaRPr lang="zh-CN" altLang="en-US" dirty="0"/>
          </a:p>
        </p:txBody>
      </p:sp>
      <p:sp>
        <p:nvSpPr>
          <p:cNvPr id="3" name="标题 3"/>
          <p:cNvSpPr>
            <a:spLocks noGrp="1"/>
          </p:cNvSpPr>
          <p:nvPr/>
        </p:nvSpPr>
        <p:spPr>
          <a:xfrm>
            <a:off x="4800600" y="1797050"/>
            <a:ext cx="7591425" cy="301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/>
              <a:t>管理员登</a:t>
            </a:r>
            <a:r>
              <a:rPr lang="zh-CN" altLang="en-US" dirty="0"/>
              <a:t>录网址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https://queren.jszg.edu.cn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468870" y="2957830"/>
            <a:ext cx="4530725" cy="1325880"/>
          </a:xfrm>
        </p:spPr>
        <p:txBody>
          <a:bodyPr/>
          <a:lstStyle/>
          <a:p>
            <a:r>
              <a:rPr lang="zh-CN" altLang="en-US"/>
              <a:t>点击：注册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" y="856615"/>
            <a:ext cx="6729730" cy="515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990" y="644525"/>
            <a:ext cx="9150350" cy="45605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06435" y="4161790"/>
            <a:ext cx="3003550" cy="1325880"/>
          </a:xfrm>
        </p:spPr>
        <p:txBody>
          <a:bodyPr>
            <a:normAutofit/>
          </a:bodyPr>
          <a:lstStyle/>
          <a:p>
            <a:r>
              <a:rPr lang="zh-CN" altLang="en-US"/>
              <a:t>点击 下一步</a:t>
            </a:r>
          </a:p>
        </p:txBody>
      </p:sp>
      <p:sp>
        <p:nvSpPr>
          <p:cNvPr id="9" name="左箭头 8"/>
          <p:cNvSpPr/>
          <p:nvPr/>
        </p:nvSpPr>
        <p:spPr>
          <a:xfrm>
            <a:off x="7587615" y="4312285"/>
            <a:ext cx="701040" cy="300355"/>
          </a:xfrm>
          <a:prstGeom prst="leftArrow">
            <a:avLst>
              <a:gd name="adj1" fmla="val 5010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394575" y="816610"/>
            <a:ext cx="3845560" cy="2391410"/>
          </a:xfrm>
        </p:spPr>
        <p:txBody>
          <a:bodyPr>
            <a:normAutofit/>
          </a:bodyPr>
          <a:lstStyle/>
          <a:p>
            <a:r>
              <a:rPr lang="zh-CN" altLang="en-US"/>
              <a:t>选择：接受</a:t>
            </a:r>
            <a:br>
              <a:rPr lang="zh-CN" altLang="en-US"/>
            </a:br>
            <a:r>
              <a:rPr lang="zh-CN" altLang="en-US"/>
              <a:t>点击：下一步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990" y="95885"/>
            <a:ext cx="3484880" cy="6073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3420" y="4091940"/>
            <a:ext cx="8830945" cy="2226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904480" y="453390"/>
            <a:ext cx="4069715" cy="5713095"/>
          </a:xfrm>
        </p:spPr>
        <p:txBody>
          <a:bodyPr>
            <a:norm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、输入注册教师的身份证号码</a:t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en-US" altLang="zh-CN"/>
              <a:t>2</a:t>
            </a:r>
            <a:r>
              <a:rPr lang="zh-CN" altLang="en-US"/>
              <a:t>、对照教师证书：输入教师资格证书号码</a:t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r>
              <a:rPr lang="en-US" altLang="zh-CN"/>
              <a:t>3</a:t>
            </a:r>
            <a:r>
              <a:rPr lang="zh-CN" altLang="en-US"/>
              <a:t>、下一步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586740"/>
            <a:ext cx="6456045" cy="444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169150" y="549275"/>
            <a:ext cx="3827780" cy="4907280"/>
          </a:xfrm>
        </p:spPr>
        <p:txBody>
          <a:bodyPr>
            <a:normAutofit/>
          </a:bodyPr>
          <a:lstStyle/>
          <a:p>
            <a:r>
              <a:rPr lang="en-US" altLang="zh-CN" sz="2800"/>
              <a:t>1</a:t>
            </a:r>
            <a:r>
              <a:rPr lang="zh-CN" altLang="en-US" sz="2800"/>
              <a:t>、签发日期，</a:t>
            </a:r>
            <a:r>
              <a:rPr lang="en-US" altLang="zh-CN" sz="2800"/>
              <a:t>1996</a:t>
            </a:r>
            <a:r>
              <a:rPr lang="zh-CN" altLang="en-US" sz="2800"/>
              <a:t>年与证书编码前</a:t>
            </a:r>
            <a:r>
              <a:rPr lang="en-US" altLang="zh-CN" sz="2800"/>
              <a:t>2</a:t>
            </a:r>
            <a:r>
              <a:rPr lang="zh-CN" altLang="en-US" sz="2800"/>
              <a:t>位一致，其他年份的与证书编码前四位一致，格式为：</a:t>
            </a:r>
            <a:r>
              <a:rPr lang="en-US" altLang="zh-CN" sz="2800"/>
              <a:t>xxxx-xx-xx</a:t>
            </a:r>
            <a:r>
              <a:rPr lang="zh-CN" altLang="en-US" sz="2800"/>
              <a:t>。</a:t>
            </a:r>
            <a:br>
              <a:rPr lang="zh-CN" altLang="en-US" sz="2800"/>
            </a:br>
            <a:r>
              <a:rPr lang="zh-CN" altLang="en-US" sz="2800"/>
              <a:t/>
            </a:r>
            <a:br>
              <a:rPr lang="zh-CN" altLang="en-US" sz="2800"/>
            </a:br>
            <a:r>
              <a:rPr lang="en-US" altLang="zh-CN" sz="2800"/>
              <a:t>2</a:t>
            </a:r>
            <a:r>
              <a:rPr lang="zh-CN" altLang="en-US" sz="2800"/>
              <a:t>、认定机构，点击选择：与教师资格证书上的公章一致</a:t>
            </a:r>
            <a:br>
              <a:rPr lang="zh-CN" altLang="en-US" sz="2800"/>
            </a:br>
            <a:r>
              <a:rPr lang="zh-CN" altLang="en-US" sz="2800"/>
              <a:t/>
            </a:r>
            <a:br>
              <a:rPr lang="zh-CN" altLang="en-US" sz="2800"/>
            </a:br>
            <a:r>
              <a:rPr lang="en-US" altLang="zh-CN" sz="2800"/>
              <a:t>3</a:t>
            </a:r>
            <a:r>
              <a:rPr lang="zh-CN" altLang="en-US" sz="2800"/>
              <a:t>、姓名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6625" y="196850"/>
            <a:ext cx="5449570" cy="610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71105" y="986155"/>
            <a:ext cx="3782695" cy="3824605"/>
          </a:xfrm>
        </p:spPr>
        <p:txBody>
          <a:bodyPr/>
          <a:lstStyle/>
          <a:p>
            <a:r>
              <a:rPr lang="zh-CN" altLang="zh-CN"/>
              <a:t>资格种类：选择你证书相应的资格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725" y="186690"/>
            <a:ext cx="7231380" cy="542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591300" y="848360"/>
            <a:ext cx="4578985" cy="5160645"/>
          </a:xfrm>
        </p:spPr>
        <p:txBody>
          <a:bodyPr>
            <a:normAutofit/>
          </a:bodyPr>
          <a:lstStyle/>
          <a:p>
            <a:r>
              <a:rPr lang="zh-CN" altLang="en-US"/>
              <a:t>任教学科：根据证书学科选择相应的，如果是</a:t>
            </a:r>
            <a:r>
              <a:rPr lang="en-US" altLang="zh-CN"/>
              <a:t>96</a:t>
            </a:r>
            <a:r>
              <a:rPr lang="zh-CN" altLang="en-US"/>
              <a:t>年无学科的，选择</a:t>
            </a:r>
            <a:r>
              <a:rPr lang="en-US" altLang="zh-CN"/>
              <a:t>“</a:t>
            </a:r>
            <a:r>
              <a:rPr lang="zh-CN" altLang="en-US"/>
              <a:t>无</a:t>
            </a:r>
            <a:r>
              <a:rPr lang="en-US" altLang="zh-CN"/>
              <a:t>”</a:t>
            </a:r>
            <a:r>
              <a:rPr lang="zh-CN" altLang="en-US"/>
              <a:t>（第一个选项为无）。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315" y="365125"/>
            <a:ext cx="3689350" cy="3027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0055" y="1110615"/>
            <a:ext cx="2945765" cy="552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自定义</PresentationFormat>
  <Paragraphs>53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教师资格注册操作步骤</vt:lpstr>
      <vt:lpstr>点击主页右则：“教师资格定期注册申请人网报入口”</vt:lpstr>
      <vt:lpstr>点击：注册</vt:lpstr>
      <vt:lpstr>点击 下一步</vt:lpstr>
      <vt:lpstr>选择：接受 点击：下一步</vt:lpstr>
      <vt:lpstr>1、输入注册教师的身份证号码  2、对照教师证书：输入教师资格证书号码  3、下一步</vt:lpstr>
      <vt:lpstr>1、签发日期，1996年与证书编码前2位一致，其他年份的与证书编码前四位一致，格式为：xxxx-xx-xx。  2、认定机构，点击选择：与教师资格证书上的公章一致  3、姓名</vt:lpstr>
      <vt:lpstr>资格种类：选择你证书相应的资格</vt:lpstr>
      <vt:lpstr>任教学科：根据证书学科选择相应的，如果是96年无学科的，选择“无”（第一个选项为无）。</vt:lpstr>
      <vt:lpstr>幻灯片 10</vt:lpstr>
      <vt:lpstr>1、现任教学段：根据现任教学，选择相应 2、所在省：江苏省 3、所在市：南京市 4、注册机构：南京市江宁区教育局 5、现任教学科：根据现任学科，选择相应。  点击“确定”， 最后点击  “下一步”</vt:lpstr>
      <vt:lpstr>选择教师人事关系所在的学校，点击“下一步”</vt:lpstr>
      <vt:lpstr>点击：已阅读并下一步</vt:lpstr>
      <vt:lpstr>1、教师先写下自己的设定的密码，然后对照输入密码。 2、邮箱一定要填写，用于找回密码。</vt:lpstr>
      <vt:lpstr>1、对照自己的学历、学位证书普通话证等填写相应信息。 2、根据学校性质、本人实际情况填写相应信息 3、教师职务职称：根据自己的职称选择。高级教师为高级职称，一级教师为中级职称，二级教师为初级职称。 4、户籍所在地：XXX市XXX区。</vt:lpstr>
      <vt:lpstr>1、先将自己的“证件照片”电子格文件存放在电脑 2、点击选择找到自己的照片。 3、信息确认无误后，点击提交。</vt:lpstr>
      <vt:lpstr>南京市教师资格定期注册</vt:lpstr>
      <vt:lpstr>南京市教师资格定期注册</vt:lpstr>
      <vt:lpstr>南京市教师资格定期注册</vt:lpstr>
      <vt:lpstr>南京市教师资格定期注册</vt:lpstr>
      <vt:lpstr>  师德表现\年度考核\健康状况三项在«2016年南京市教师资格首次注册申报人员花名册»相应栏目按要求集体填写，学校在表头盖章确认即可，无需个人提供。</vt:lpstr>
      <vt:lpstr>确认点操作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教师资格注册操作步骤</dc:title>
  <dc:creator>Administrator</dc:creator>
  <cp:lastModifiedBy>Administrator</cp:lastModifiedBy>
  <cp:revision>20</cp:revision>
  <dcterms:created xsi:type="dcterms:W3CDTF">2015-05-05T08:02:00Z</dcterms:created>
  <dcterms:modified xsi:type="dcterms:W3CDTF">2016-10-14T02:25:17Z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